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04" r:id="rId4"/>
    <p:sldMasterId id="2147483718" r:id="rId5"/>
    <p:sldMasterId id="2147483746" r:id="rId6"/>
  </p:sldMasterIdLst>
  <p:notesMasterIdLst>
    <p:notesMasterId r:id="rId21"/>
  </p:notesMasterIdLst>
  <p:sldIdLst>
    <p:sldId id="265" r:id="rId7"/>
    <p:sldId id="302" r:id="rId8"/>
    <p:sldId id="261" r:id="rId9"/>
    <p:sldId id="312" r:id="rId10"/>
    <p:sldId id="310" r:id="rId11"/>
    <p:sldId id="311" r:id="rId12"/>
    <p:sldId id="313" r:id="rId13"/>
    <p:sldId id="314" r:id="rId14"/>
    <p:sldId id="315" r:id="rId15"/>
    <p:sldId id="316" r:id="rId16"/>
    <p:sldId id="317" r:id="rId17"/>
    <p:sldId id="320" r:id="rId18"/>
    <p:sldId id="318" r:id="rId19"/>
    <p:sldId id="319" r:id="rId2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24" y="77"/>
      </p:cViewPr>
      <p:guideLst>
        <p:guide orient="horz" pos="2478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466A-BEE1-465C-8B45-A5956C557BA0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1E45D-C88A-4E28-88AF-6B7BE2B1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2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520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96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71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206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5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870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15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622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05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290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30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27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50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46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5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49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8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3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8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78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9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237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63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258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76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339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0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44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78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94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057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027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2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489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227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950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981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22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033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758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835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66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824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829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311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99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275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344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1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1714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0" r:id="rId3"/>
    <p:sldLayoutId id="2147483691" r:id="rId4"/>
    <p:sldLayoutId id="2147483654" r:id="rId5"/>
    <p:sldLayoutId id="2147483692" r:id="rId6"/>
    <p:sldLayoutId id="2147483693" r:id="rId7"/>
    <p:sldLayoutId id="2147483694" r:id="rId8"/>
    <p:sldLayoutId id="2147483696" r:id="rId9"/>
    <p:sldLayoutId id="2147483699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656" r:id="rId17"/>
    <p:sldLayoutId id="2147483703" r:id="rId18"/>
    <p:sldLayoutId id="2147483687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5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9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5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306B37-C93A-4526-AD5F-E0A1A6CDA692}"/>
              </a:ext>
            </a:extLst>
          </p:cNvPr>
          <p:cNvSpPr/>
          <p:nvPr/>
        </p:nvSpPr>
        <p:spPr>
          <a:xfrm>
            <a:off x="4641516" y="3976528"/>
            <a:ext cx="7550484" cy="1651347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CE59-E647-49F9-B0BD-75DBB9DBC60B}"/>
              </a:ext>
            </a:extLst>
          </p:cNvPr>
          <p:cNvSpPr txBox="1"/>
          <p:nvPr/>
        </p:nvSpPr>
        <p:spPr>
          <a:xfrm>
            <a:off x="5018603" y="4127343"/>
            <a:ext cx="717324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When </a:t>
            </a:r>
            <a:r>
              <a:rPr lang="en-US" altLang="zh-TW" sz="5400" dirty="0" smtClean="0">
                <a:solidFill>
                  <a:schemeClr val="bg1"/>
                </a:solidFill>
                <a:cs typeface="Arial" pitchFamily="34" charset="0"/>
              </a:rPr>
              <a:t>“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Shit Happens</a:t>
            </a:r>
            <a:r>
              <a:rPr lang="en-US" altLang="zh-TW" sz="5400" dirty="0" smtClean="0">
                <a:solidFill>
                  <a:schemeClr val="bg1"/>
                </a:solidFill>
                <a:cs typeface="Arial" pitchFamily="34" charset="0"/>
              </a:rPr>
              <a:t>”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04738-C1FC-4B90-AF02-2FEA185A20FD}"/>
              </a:ext>
            </a:extLst>
          </p:cNvPr>
          <p:cNvSpPr txBox="1"/>
          <p:nvPr/>
        </p:nvSpPr>
        <p:spPr>
          <a:xfrm>
            <a:off x="10047734" y="5126362"/>
            <a:ext cx="198577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NTUEE Present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27A97D-D8E2-4240-9113-6E033FC81188}"/>
              </a:ext>
            </a:extLst>
          </p:cNvPr>
          <p:cNvSpPr/>
          <p:nvPr/>
        </p:nvSpPr>
        <p:spPr>
          <a:xfrm>
            <a:off x="1315366" y="2690891"/>
            <a:ext cx="10876633" cy="165134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42000">
                <a:schemeClr val="tx1">
                  <a:alpha val="76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764631" y="290304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  <a:cs typeface="Arial" pitchFamily="34" charset="0"/>
              </a:rPr>
              <a:t>Demo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2BC89-5EAD-422C-B9A0-5A89984FB49A}"/>
              </a:ext>
            </a:extLst>
          </p:cNvPr>
          <p:cNvSpPr/>
          <p:nvPr/>
        </p:nvSpPr>
        <p:spPr>
          <a:xfrm>
            <a:off x="0" y="0"/>
            <a:ext cx="4598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E05F3-0377-4973-BD77-670DBAC5A268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8185F-A9C4-4CB8-A87E-4BC943A59610}"/>
              </a:ext>
            </a:extLst>
          </p:cNvPr>
          <p:cNvSpPr/>
          <p:nvPr/>
        </p:nvSpPr>
        <p:spPr>
          <a:xfrm>
            <a:off x="11732126" y="-1"/>
            <a:ext cx="459874" cy="2096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5209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22251"/>
            <a:ext cx="367393" cy="10513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367393" y="369209"/>
            <a:ext cx="4908695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image container</a:t>
            </a:r>
            <a:r>
              <a:rPr kumimoji="1" lang="en-US" altLang="zh-CN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kumimoji="1" lang="zh-CN" altLang="en-US" sz="2400" b="1" dirty="0">
              <a:solidFill>
                <a:srgbClr val="1E23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498108"/>
            <a:ext cx="9979965" cy="50613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94072" y="4028764"/>
            <a:ext cx="4169664" cy="1737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82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22251"/>
            <a:ext cx="367393" cy="10513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367393" y="369209"/>
            <a:ext cx="4908695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image container</a:t>
            </a:r>
            <a:r>
              <a:rPr kumimoji="1" lang="en-US" altLang="zh-CN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kumimoji="1" lang="zh-CN" altLang="en-US" sz="2400" b="1" dirty="0">
              <a:solidFill>
                <a:srgbClr val="1E23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6242"/>
          <a:stretch/>
        </p:blipFill>
        <p:spPr>
          <a:xfrm>
            <a:off x="367393" y="1420587"/>
            <a:ext cx="11474607" cy="49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27A97D-D8E2-4240-9113-6E033FC81188}"/>
              </a:ext>
            </a:extLst>
          </p:cNvPr>
          <p:cNvSpPr/>
          <p:nvPr/>
        </p:nvSpPr>
        <p:spPr>
          <a:xfrm>
            <a:off x="1315366" y="2690891"/>
            <a:ext cx="10876633" cy="165134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42000">
                <a:schemeClr val="tx1">
                  <a:alpha val="76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764631" y="290304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  <a:cs typeface="Arial" pitchFamily="34" charset="0"/>
              </a:rPr>
              <a:t>Futur</a:t>
            </a:r>
            <a:r>
              <a:rPr lang="en-US" altLang="zh-TW" sz="4800" dirty="0" smtClean="0">
                <a:solidFill>
                  <a:schemeClr val="bg1"/>
                </a:solidFill>
                <a:cs typeface="Arial" pitchFamily="34" charset="0"/>
              </a:rPr>
              <a:t>e work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2BC89-5EAD-422C-B9A0-5A89984FB49A}"/>
              </a:ext>
            </a:extLst>
          </p:cNvPr>
          <p:cNvSpPr/>
          <p:nvPr/>
        </p:nvSpPr>
        <p:spPr>
          <a:xfrm>
            <a:off x="0" y="0"/>
            <a:ext cx="4598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E05F3-0377-4973-BD77-670DBAC5A268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8185F-A9C4-4CB8-A87E-4BC943A59610}"/>
              </a:ext>
            </a:extLst>
          </p:cNvPr>
          <p:cNvSpPr/>
          <p:nvPr/>
        </p:nvSpPr>
        <p:spPr>
          <a:xfrm>
            <a:off x="11732126" y="-1"/>
            <a:ext cx="459874" cy="2096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2510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22251"/>
            <a:ext cx="367393" cy="10513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367393" y="369209"/>
            <a:ext cx="4908695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Future work</a:t>
            </a:r>
            <a:endParaRPr kumimoji="1" lang="zh-CN" altLang="en-US" sz="2400" b="1" dirty="0">
              <a:solidFill>
                <a:srgbClr val="1E23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129728" y="1273629"/>
            <a:ext cx="96809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Automatically send an email to shitter and give him/her warning.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Make device smaller.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Pi camera has limited vision, can’t capture all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 corner.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Due to computing ability of </a:t>
            </a:r>
            <a:r>
              <a:rPr lang="en-US" altLang="zh-TW" sz="2400" dirty="0" err="1" smtClean="0"/>
              <a:t>Rpi</a:t>
            </a:r>
            <a:r>
              <a:rPr lang="en-US" altLang="zh-TW" sz="2400" dirty="0" smtClean="0"/>
              <a:t>,  the detection is quite slow and unstable.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We can make the detection more powerful  in the future.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93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3DCFF5F-49F6-49E5-B27D-15539D2BB336}"/>
              </a:ext>
            </a:extLst>
          </p:cNvPr>
          <p:cNvSpPr/>
          <p:nvPr/>
        </p:nvSpPr>
        <p:spPr>
          <a:xfrm>
            <a:off x="-3144" y="-17143"/>
            <a:ext cx="4207345" cy="6875143"/>
          </a:xfrm>
          <a:custGeom>
            <a:avLst/>
            <a:gdLst>
              <a:gd name="connsiteX0" fmla="*/ 0 w 6311018"/>
              <a:gd name="connsiteY0" fmla="*/ 0 h 10312714"/>
              <a:gd name="connsiteX1" fmla="*/ 3285486 w 6311018"/>
              <a:gd name="connsiteY1" fmla="*/ 0 h 10312714"/>
              <a:gd name="connsiteX2" fmla="*/ 3502227 w 6311018"/>
              <a:gd name="connsiteY2" fmla="*/ 134600 h 10312714"/>
              <a:gd name="connsiteX3" fmla="*/ 5465249 w 6311018"/>
              <a:gd name="connsiteY3" fmla="*/ 2228309 h 10312714"/>
              <a:gd name="connsiteX4" fmla="*/ 5465805 w 6311018"/>
              <a:gd name="connsiteY4" fmla="*/ 8538352 h 10312714"/>
              <a:gd name="connsiteX5" fmla="*/ 4152955 w 6311018"/>
              <a:gd name="connsiteY5" fmla="*/ 10135242 h 10312714"/>
              <a:gd name="connsiteX6" fmla="*/ 3935942 w 6311018"/>
              <a:gd name="connsiteY6" fmla="*/ 10312714 h 10312714"/>
              <a:gd name="connsiteX7" fmla="*/ 909 w 631101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018" h="10312714">
                <a:moveTo>
                  <a:pt x="0" y="0"/>
                </a:moveTo>
                <a:lnTo>
                  <a:pt x="3285486" y="0"/>
                </a:lnTo>
                <a:lnTo>
                  <a:pt x="3502227" y="134600"/>
                </a:lnTo>
                <a:cubicBezTo>
                  <a:pt x="4295718" y="663675"/>
                  <a:pt x="4971971" y="1374223"/>
                  <a:pt x="5465249" y="2228309"/>
                </a:cubicBezTo>
                <a:cubicBezTo>
                  <a:pt x="6592743" y="4180506"/>
                  <a:pt x="6592955" y="6585957"/>
                  <a:pt x="5465805" y="8538352"/>
                </a:cubicBezTo>
                <a:cubicBezTo>
                  <a:pt x="5113571" y="9148476"/>
                  <a:pt x="4667970" y="9685382"/>
                  <a:pt x="4152955" y="10135242"/>
                </a:cubicBezTo>
                <a:lnTo>
                  <a:pt x="3935942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11CB6B0-5B95-4EB2-9420-3767B8ED91E4}"/>
              </a:ext>
            </a:extLst>
          </p:cNvPr>
          <p:cNvSpPr/>
          <p:nvPr/>
        </p:nvSpPr>
        <p:spPr>
          <a:xfrm>
            <a:off x="-3144" y="-17143"/>
            <a:ext cx="4054919" cy="6875143"/>
          </a:xfrm>
          <a:custGeom>
            <a:avLst/>
            <a:gdLst>
              <a:gd name="connsiteX0" fmla="*/ 0 w 6082378"/>
              <a:gd name="connsiteY0" fmla="*/ 0 h 10312714"/>
              <a:gd name="connsiteX1" fmla="*/ 2737357 w 6082378"/>
              <a:gd name="connsiteY1" fmla="*/ 0 h 10312714"/>
              <a:gd name="connsiteX2" fmla="*/ 3040876 w 6082378"/>
              <a:gd name="connsiteY2" fmla="*/ 162300 h 10312714"/>
              <a:gd name="connsiteX3" fmla="*/ 5267253 w 6082378"/>
              <a:gd name="connsiteY3" fmla="*/ 2387867 h 10312714"/>
              <a:gd name="connsiteX4" fmla="*/ 5267789 w 6082378"/>
              <a:gd name="connsiteY4" fmla="*/ 8469286 h 10312714"/>
              <a:gd name="connsiteX5" fmla="*/ 3696850 w 6082378"/>
              <a:gd name="connsiteY5" fmla="*/ 10258281 h 10312714"/>
              <a:gd name="connsiteX6" fmla="*/ 3620706 w 6082378"/>
              <a:gd name="connsiteY6" fmla="*/ 10312714 h 10312714"/>
              <a:gd name="connsiteX7" fmla="*/ 909 w 608237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378" h="10312714">
                <a:moveTo>
                  <a:pt x="0" y="0"/>
                </a:moveTo>
                <a:lnTo>
                  <a:pt x="2737357" y="0"/>
                </a:lnTo>
                <a:lnTo>
                  <a:pt x="3040876" y="162300"/>
                </a:lnTo>
                <a:cubicBezTo>
                  <a:pt x="3950284" y="687089"/>
                  <a:pt x="4723932" y="1447135"/>
                  <a:pt x="5267253" y="2387867"/>
                </a:cubicBezTo>
                <a:cubicBezTo>
                  <a:pt x="6353896" y="4269332"/>
                  <a:pt x="6354100" y="6587629"/>
                  <a:pt x="5267789" y="8469286"/>
                </a:cubicBezTo>
                <a:cubicBezTo>
                  <a:pt x="4860423" y="9174907"/>
                  <a:pt x="4323479" y="9778915"/>
                  <a:pt x="3696850" y="10258281"/>
                </a:cubicBezTo>
                <a:lnTo>
                  <a:pt x="3620706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534F045-E450-4128-A730-A7CE59CDD95E}"/>
              </a:ext>
            </a:extLst>
          </p:cNvPr>
          <p:cNvSpPr/>
          <p:nvPr/>
        </p:nvSpPr>
        <p:spPr>
          <a:xfrm>
            <a:off x="-3144" y="-17143"/>
            <a:ext cx="3902487" cy="6875143"/>
          </a:xfrm>
          <a:custGeom>
            <a:avLst/>
            <a:gdLst>
              <a:gd name="connsiteX0" fmla="*/ 0 w 5853730"/>
              <a:gd name="connsiteY0" fmla="*/ 0 h 10312714"/>
              <a:gd name="connsiteX1" fmla="*/ 2336459 w 5853730"/>
              <a:gd name="connsiteY1" fmla="*/ 0 h 10312714"/>
              <a:gd name="connsiteX2" fmla="*/ 2592416 w 5853730"/>
              <a:gd name="connsiteY2" fmla="*/ 116247 h 10312714"/>
              <a:gd name="connsiteX3" fmla="*/ 5069249 w 5853730"/>
              <a:gd name="connsiteY3" fmla="*/ 2436828 h 10312714"/>
              <a:gd name="connsiteX4" fmla="*/ 5069765 w 5853730"/>
              <a:gd name="connsiteY4" fmla="*/ 8289622 h 10312714"/>
              <a:gd name="connsiteX5" fmla="*/ 3249334 w 5853730"/>
              <a:gd name="connsiteY5" fmla="*/ 10231935 h 10312714"/>
              <a:gd name="connsiteX6" fmla="*/ 3119309 w 5853730"/>
              <a:gd name="connsiteY6" fmla="*/ 10312714 h 10312714"/>
              <a:gd name="connsiteX7" fmla="*/ 909 w 585373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3730" h="10312714">
                <a:moveTo>
                  <a:pt x="0" y="0"/>
                </a:moveTo>
                <a:lnTo>
                  <a:pt x="2336459" y="0"/>
                </a:lnTo>
                <a:lnTo>
                  <a:pt x="2592416" y="116247"/>
                </a:lnTo>
                <a:cubicBezTo>
                  <a:pt x="3612185" y="619837"/>
                  <a:pt x="4480992" y="1418291"/>
                  <a:pt x="5069249" y="2436828"/>
                </a:cubicBezTo>
                <a:cubicBezTo>
                  <a:pt x="6115040" y="4247563"/>
                  <a:pt x="6115237" y="6478704"/>
                  <a:pt x="5069765" y="8289622"/>
                </a:cubicBezTo>
                <a:cubicBezTo>
                  <a:pt x="4612371" y="9081899"/>
                  <a:pt x="3985239" y="9741068"/>
                  <a:pt x="3249334" y="10231935"/>
                </a:cubicBezTo>
                <a:lnTo>
                  <a:pt x="3119309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C3651D6-A4F0-4F3E-8C87-E20A4C76A70A}"/>
              </a:ext>
            </a:extLst>
          </p:cNvPr>
          <p:cNvSpPr/>
          <p:nvPr/>
        </p:nvSpPr>
        <p:spPr>
          <a:xfrm>
            <a:off x="-3144" y="-17143"/>
            <a:ext cx="3750060" cy="6875143"/>
          </a:xfrm>
          <a:custGeom>
            <a:avLst/>
            <a:gdLst>
              <a:gd name="connsiteX0" fmla="*/ 0 w 5625090"/>
              <a:gd name="connsiteY0" fmla="*/ 0 h 10312714"/>
              <a:gd name="connsiteX1" fmla="*/ 1570228 w 5625090"/>
              <a:gd name="connsiteY1" fmla="*/ 0 h 10312714"/>
              <a:gd name="connsiteX2" fmla="*/ 1817757 w 5625090"/>
              <a:gd name="connsiteY2" fmla="*/ 75589 h 10312714"/>
              <a:gd name="connsiteX3" fmla="*/ 4871253 w 5625090"/>
              <a:gd name="connsiteY3" fmla="*/ 2585369 h 10312714"/>
              <a:gd name="connsiteX4" fmla="*/ 4871749 w 5625090"/>
              <a:gd name="connsiteY4" fmla="*/ 8209538 h 10312714"/>
              <a:gd name="connsiteX5" fmla="*/ 2813132 w 5625090"/>
              <a:gd name="connsiteY5" fmla="*/ 10268133 h 10312714"/>
              <a:gd name="connsiteX6" fmla="*/ 2729795 w 5625090"/>
              <a:gd name="connsiteY6" fmla="*/ 10312714 h 10312714"/>
              <a:gd name="connsiteX7" fmla="*/ 910 w 562509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90" h="10312714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C9A1CD-3617-4A19-B301-4B40BA084589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4070648" y="253998"/>
            <a:ext cx="4868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outline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61959" y="1585055"/>
            <a:ext cx="5721571" cy="646331"/>
            <a:chOff x="4818251" y="1294425"/>
            <a:chExt cx="5721570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M</a:t>
              </a:r>
              <a:r>
                <a:rPr lang="en-US" altLang="ko-KR" sz="2700" b="1" dirty="0" smtClean="0">
                  <a:cs typeface="Arial" pitchFamily="34" charset="0"/>
                </a:rPr>
                <a:t>otivation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01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8EE955-AD3E-42FC-9498-7A9AC486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0" y="502920"/>
            <a:ext cx="2280497" cy="6015582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F730DA-98C4-4E8F-8005-1D8BD939DCCF}"/>
              </a:ext>
            </a:extLst>
          </p:cNvPr>
          <p:cNvSpPr/>
          <p:nvPr/>
        </p:nvSpPr>
        <p:spPr>
          <a:xfrm>
            <a:off x="2180112" y="-10885"/>
            <a:ext cx="3404489" cy="2221398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6565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579019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081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29625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155160"/>
              <a:gd name="connsiteY0" fmla="*/ 0 h 3348155"/>
              <a:gd name="connsiteX1" fmla="*/ 2718867 w 5155160"/>
              <a:gd name="connsiteY1" fmla="*/ 3332097 h 3348155"/>
              <a:gd name="connsiteX2" fmla="*/ 5155160 w 5155160"/>
              <a:gd name="connsiteY2" fmla="*/ 3348155 h 3348155"/>
              <a:gd name="connsiteX0" fmla="*/ 0 w 5133645"/>
              <a:gd name="connsiteY0" fmla="*/ 0 h 3332097"/>
              <a:gd name="connsiteX1" fmla="*/ 2718867 w 5133645"/>
              <a:gd name="connsiteY1" fmla="*/ 3332097 h 3332097"/>
              <a:gd name="connsiteX2" fmla="*/ 5133645 w 5133645"/>
              <a:gd name="connsiteY2" fmla="*/ 3326639 h 33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3645" h="3332097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44BB29-0A66-4948-8256-50ECEBA91D35}"/>
              </a:ext>
            </a:extLst>
          </p:cNvPr>
          <p:cNvGrpSpPr/>
          <p:nvPr/>
        </p:nvGrpSpPr>
        <p:grpSpPr>
          <a:xfrm>
            <a:off x="5041007" y="2730516"/>
            <a:ext cx="5721571" cy="646331"/>
            <a:chOff x="4818251" y="1294425"/>
            <a:chExt cx="5721570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FCC03-BE38-4E31-BA43-1507308FD0DD}"/>
                </a:ext>
              </a:extLst>
            </p:cNvPr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Design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EE8C77-E199-44D2-8B02-F295F4A3CBB3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02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74BA7D-6D7F-4936-880F-8DD878826B98}"/>
              </a:ext>
            </a:extLst>
          </p:cNvPr>
          <p:cNvGrpSpPr/>
          <p:nvPr/>
        </p:nvGrpSpPr>
        <p:grpSpPr>
          <a:xfrm>
            <a:off x="5041007" y="3875977"/>
            <a:ext cx="5721571" cy="646331"/>
            <a:chOff x="4818251" y="1294425"/>
            <a:chExt cx="5721570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03A8C9-51D7-4DA2-BE18-E07742821825}"/>
                </a:ext>
              </a:extLst>
            </p:cNvPr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Demo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4C304-F9B4-4C4C-8D57-3DC24F0EC2B2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03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F781F5-085A-45A8-8A0D-B72C3BDEC053}"/>
              </a:ext>
            </a:extLst>
          </p:cNvPr>
          <p:cNvGrpSpPr/>
          <p:nvPr/>
        </p:nvGrpSpPr>
        <p:grpSpPr>
          <a:xfrm>
            <a:off x="4561959" y="5021437"/>
            <a:ext cx="5721571" cy="646331"/>
            <a:chOff x="4818251" y="1294425"/>
            <a:chExt cx="5721570" cy="6463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0FEECE-B4CD-4BDE-8D61-829766639AC4}"/>
                </a:ext>
              </a:extLst>
            </p:cNvPr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Future work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6AC71D-06DC-4455-9DEF-5674A52E0BF1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04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6A6DF8A-8591-4A85-ACE4-660919D8E9C8}"/>
              </a:ext>
            </a:extLst>
          </p:cNvPr>
          <p:cNvSpPr/>
          <p:nvPr/>
        </p:nvSpPr>
        <p:spPr>
          <a:xfrm>
            <a:off x="1837372" y="-23082"/>
            <a:ext cx="4245150" cy="3361102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7606" h="5041653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1273512-87A4-4173-893B-258E5B762C94}"/>
              </a:ext>
            </a:extLst>
          </p:cNvPr>
          <p:cNvSpPr/>
          <p:nvPr/>
        </p:nvSpPr>
        <p:spPr>
          <a:xfrm>
            <a:off x="1552668" y="-2942"/>
            <a:ext cx="4510981" cy="4509861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7481" h="504221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C48170-CABF-4EBA-AF92-698382BC512A}"/>
              </a:ext>
            </a:extLst>
          </p:cNvPr>
          <p:cNvSpPr/>
          <p:nvPr/>
        </p:nvSpPr>
        <p:spPr>
          <a:xfrm>
            <a:off x="1162388" y="-9791"/>
            <a:ext cx="4386850" cy="5648149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73403 w 6157481"/>
              <a:gd name="connsiteY1" fmla="*/ 5016076 h 5042211"/>
              <a:gd name="connsiteX2" fmla="*/ 6157481 w 6157481"/>
              <a:gd name="connsiteY2" fmla="*/ 5042211 h 5042211"/>
              <a:gd name="connsiteX0" fmla="*/ 0 w 5453192"/>
              <a:gd name="connsiteY0" fmla="*/ 0 h 5035817"/>
              <a:gd name="connsiteX1" fmla="*/ 2473403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3192" h="5035817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90206-8580-4FC7-A158-1E69B2B51C5E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160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27A97D-D8E2-4240-9113-6E033FC81188}"/>
              </a:ext>
            </a:extLst>
          </p:cNvPr>
          <p:cNvSpPr/>
          <p:nvPr/>
        </p:nvSpPr>
        <p:spPr>
          <a:xfrm>
            <a:off x="1315366" y="2690891"/>
            <a:ext cx="10876633" cy="165134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42000">
                <a:schemeClr val="tx1">
                  <a:alpha val="76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764631" y="290304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Motivation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2BC89-5EAD-422C-B9A0-5A89984FB49A}"/>
              </a:ext>
            </a:extLst>
          </p:cNvPr>
          <p:cNvSpPr/>
          <p:nvPr/>
        </p:nvSpPr>
        <p:spPr>
          <a:xfrm>
            <a:off x="0" y="0"/>
            <a:ext cx="4598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E05F3-0377-4973-BD77-670DBAC5A268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8185F-A9C4-4CB8-A87E-4BC943A59610}"/>
              </a:ext>
            </a:extLst>
          </p:cNvPr>
          <p:cNvSpPr/>
          <p:nvPr/>
        </p:nvSpPr>
        <p:spPr>
          <a:xfrm>
            <a:off x="11732126" y="-1"/>
            <a:ext cx="459874" cy="2096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22251"/>
            <a:ext cx="367393" cy="10513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367393" y="369209"/>
            <a:ext cx="3126685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Motivation</a:t>
            </a:r>
            <a:endParaRPr kumimoji="1" lang="zh-CN" altLang="en-US" sz="2400" b="1" dirty="0">
              <a:solidFill>
                <a:srgbClr val="1E23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6479" y="1356674"/>
            <a:ext cx="9895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cs typeface="Times New Roman" panose="02020603050405020304" pitchFamily="18" charset="0"/>
              </a:rPr>
              <a:t>We are tired of toilet mess in our dormitory.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cs typeface="Times New Roman" panose="02020603050405020304" pitchFamily="18" charset="0"/>
              </a:rPr>
              <a:t>Somebody may shit around and won’t clean it up because he</a:t>
            </a:r>
          </a:p>
          <a:p>
            <a:pPr lvl="1"/>
            <a:r>
              <a:rPr lang="en-US" altLang="zh-TW" sz="2800" dirty="0" smtClean="0">
                <a:cs typeface="Times New Roman" panose="02020603050405020304" pitchFamily="18" charset="0"/>
              </a:rPr>
              <a:t>     is “lazy”.</a:t>
            </a: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cs typeface="Times New Roman" panose="02020603050405020304" pitchFamily="18" charset="0"/>
              </a:rPr>
              <a:t>We think the original intention of lazy technology is to bring convenience to our life without bothering others.</a:t>
            </a: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cs typeface="Times New Roman" panose="02020603050405020304" pitchFamily="18" charset="0"/>
              </a:rPr>
              <a:t>This device is used to raise people’s awareness of empathy. 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9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27A97D-D8E2-4240-9113-6E033FC81188}"/>
              </a:ext>
            </a:extLst>
          </p:cNvPr>
          <p:cNvSpPr/>
          <p:nvPr/>
        </p:nvSpPr>
        <p:spPr>
          <a:xfrm>
            <a:off x="1315366" y="2690891"/>
            <a:ext cx="10876633" cy="165134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42000">
                <a:schemeClr val="tx1">
                  <a:alpha val="76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764631" y="290304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  <a:cs typeface="Arial" pitchFamily="34" charset="0"/>
              </a:rPr>
              <a:t>Design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2BC89-5EAD-422C-B9A0-5A89984FB49A}"/>
              </a:ext>
            </a:extLst>
          </p:cNvPr>
          <p:cNvSpPr/>
          <p:nvPr/>
        </p:nvSpPr>
        <p:spPr>
          <a:xfrm>
            <a:off x="0" y="0"/>
            <a:ext cx="4598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E05F3-0377-4973-BD77-670DBAC5A268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8185F-A9C4-4CB8-A87E-4BC943A59610}"/>
              </a:ext>
            </a:extLst>
          </p:cNvPr>
          <p:cNvSpPr/>
          <p:nvPr/>
        </p:nvSpPr>
        <p:spPr>
          <a:xfrm>
            <a:off x="11732126" y="-1"/>
            <a:ext cx="459874" cy="2096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792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22251"/>
            <a:ext cx="367393" cy="10513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367393" y="369209"/>
            <a:ext cx="3126685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endParaRPr kumimoji="1" lang="zh-CN" altLang="en-US" sz="2400" b="1" dirty="0">
              <a:solidFill>
                <a:srgbClr val="1E23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6479" y="1356674"/>
            <a:ext cx="98951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cs typeface="Times New Roman" panose="02020603050405020304" pitchFamily="18" charset="0"/>
              </a:rPr>
              <a:t>Face recognition &amp; registration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cs typeface="Times New Roman" panose="02020603050405020304" pitchFamily="18" charset="0"/>
              </a:rPr>
              <a:t>Wireless communication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cs typeface="Times New Roman" panose="02020603050405020304" pitchFamily="18" charset="0"/>
              </a:rPr>
              <a:t>Use Azure service as image container</a:t>
            </a: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cs typeface="Times New Roman" panose="02020603050405020304" pitchFamily="18" charset="0"/>
              </a:rPr>
              <a:t>Computer vision for edge detection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1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22251"/>
            <a:ext cx="367393" cy="10513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367393" y="369209"/>
            <a:ext cx="3126685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Device-front</a:t>
            </a:r>
            <a:endParaRPr kumimoji="1" lang="zh-CN" altLang="en-US" sz="2400" b="1" dirty="0">
              <a:solidFill>
                <a:srgbClr val="1E23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12800" r="16874" b="10666"/>
          <a:stretch/>
        </p:blipFill>
        <p:spPr>
          <a:xfrm>
            <a:off x="566928" y="1290256"/>
            <a:ext cx="4151376" cy="52486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3" t="19733" r="11166"/>
          <a:stretch/>
        </p:blipFill>
        <p:spPr>
          <a:xfrm>
            <a:off x="5010912" y="2724582"/>
            <a:ext cx="4745736" cy="381433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 flipV="1">
            <a:off x="6446520" y="1728216"/>
            <a:ext cx="493776" cy="2578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921708" y="1105590"/>
            <a:ext cx="1728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Webcam:</a:t>
            </a:r>
          </a:p>
          <a:p>
            <a:r>
              <a:rPr lang="en-US" altLang="zh-TW" dirty="0" smtClean="0"/>
              <a:t>Face recognition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7383780" y="5907024"/>
            <a:ext cx="2598420" cy="140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0049256" y="5722358"/>
            <a:ext cx="14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Enter bottom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6836664" y="1880616"/>
            <a:ext cx="2749296" cy="1787474"/>
            <a:chOff x="6836664" y="1880616"/>
            <a:chExt cx="2749296" cy="1787474"/>
          </a:xfrm>
        </p:grpSpPr>
        <p:cxnSp>
          <p:nvCxnSpPr>
            <p:cNvPr id="15" name="直線單箭頭接點 14"/>
            <p:cNvCxnSpPr/>
            <p:nvPr/>
          </p:nvCxnSpPr>
          <p:spPr>
            <a:xfrm flipV="1">
              <a:off x="6836664" y="1880616"/>
              <a:ext cx="2421636" cy="178747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V="1">
              <a:off x="7383780" y="1880616"/>
              <a:ext cx="2040636" cy="171128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7891272" y="1880616"/>
              <a:ext cx="1694688" cy="178747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/>
          <p:cNvSpPr txBox="1"/>
          <p:nvPr/>
        </p:nvSpPr>
        <p:spPr>
          <a:xfrm>
            <a:off x="8983980" y="1122151"/>
            <a:ext cx="3298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LED: </a:t>
            </a:r>
          </a:p>
          <a:p>
            <a:r>
              <a:rPr lang="en-US" altLang="zh-TW" dirty="0" smtClean="0"/>
              <a:t>different color for different signal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31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22251"/>
            <a:ext cx="367393" cy="10513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367393" y="369209"/>
            <a:ext cx="3126685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Device-back</a:t>
            </a:r>
            <a:endParaRPr kumimoji="1" lang="zh-CN" altLang="en-US" sz="2400" b="1" dirty="0">
              <a:solidFill>
                <a:srgbClr val="1E23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2710434" y="1150614"/>
            <a:ext cx="8151964" cy="5541264"/>
            <a:chOff x="3140202" y="1133856"/>
            <a:chExt cx="8151964" cy="554126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" t="24800" r="-178" b="-2400"/>
            <a:stretch/>
          </p:blipFill>
          <p:spPr>
            <a:xfrm>
              <a:off x="3140202" y="1353312"/>
              <a:ext cx="5143500" cy="5321808"/>
            </a:xfrm>
            <a:prstGeom prst="rect">
              <a:avLst/>
            </a:prstGeom>
          </p:spPr>
        </p:pic>
        <p:cxnSp>
          <p:nvCxnSpPr>
            <p:cNvPr id="18" name="直線單箭頭接點 17"/>
            <p:cNvCxnSpPr/>
            <p:nvPr/>
          </p:nvCxnSpPr>
          <p:spPr>
            <a:xfrm flipV="1">
              <a:off x="6903720" y="1353312"/>
              <a:ext cx="2651760" cy="177393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9674352" y="1133856"/>
              <a:ext cx="1128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Pi Camera</a:t>
              </a:r>
              <a:endParaRPr lang="zh-TW" altLang="en-US" dirty="0"/>
            </a:p>
          </p:txBody>
        </p:sp>
        <p:cxnSp>
          <p:nvCxnSpPr>
            <p:cNvPr id="22" name="直線單箭頭接點 21"/>
            <p:cNvCxnSpPr/>
            <p:nvPr/>
          </p:nvCxnSpPr>
          <p:spPr>
            <a:xfrm flipV="1">
              <a:off x="7431024" y="2240280"/>
              <a:ext cx="2124456" cy="111252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9674351" y="2055614"/>
              <a:ext cx="1617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Stepper motor:</a:t>
              </a:r>
            </a:p>
            <a:p>
              <a:r>
                <a:rPr lang="en-US" altLang="zh-TW" dirty="0" smtClean="0"/>
                <a:t>Locker</a:t>
              </a:r>
              <a:endParaRPr lang="zh-TW" altLang="en-US" dirty="0"/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4843272" y="4312920"/>
              <a:ext cx="4346448" cy="72542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9354359" y="4853678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Rpi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44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22251"/>
            <a:ext cx="367393" cy="10513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367393" y="369209"/>
            <a:ext cx="4908695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1E23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Device-flusher  </a:t>
            </a:r>
            <a:endParaRPr kumimoji="1" lang="zh-CN" altLang="en-US" sz="2400" b="1" dirty="0">
              <a:solidFill>
                <a:srgbClr val="1E23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22" y="1214628"/>
            <a:ext cx="4083558" cy="54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5988</TotalTime>
  <Words>184</Words>
  <Application>Microsoft Office PowerPoint</Application>
  <PresentationFormat>寬螢幕</PresentationFormat>
  <Paragraphs>49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14</vt:i4>
      </vt:variant>
    </vt:vector>
  </HeadingPairs>
  <TitlesOfParts>
    <vt:vector size="29" baseType="lpstr">
      <vt:lpstr>Arial Unicode MS</vt:lpstr>
      <vt:lpstr>等线</vt:lpstr>
      <vt:lpstr>Malgun Gothic</vt:lpstr>
      <vt:lpstr>微軟正黑體</vt:lpstr>
      <vt:lpstr>新細明體</vt:lpstr>
      <vt:lpstr>Arial</vt:lpstr>
      <vt:lpstr>Calibri</vt:lpstr>
      <vt:lpstr>Calibri Light</vt:lpstr>
      <vt:lpstr>Times New Roman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建良 陳</cp:lastModifiedBy>
  <cp:revision>103</cp:revision>
  <dcterms:created xsi:type="dcterms:W3CDTF">2018-04-24T17:14:44Z</dcterms:created>
  <dcterms:modified xsi:type="dcterms:W3CDTF">2019-03-31T03:48:26Z</dcterms:modified>
</cp:coreProperties>
</file>